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68" r:id="rId2"/>
  </p:sldMasterIdLst>
  <p:notesMasterIdLst>
    <p:notesMasterId r:id="rId24"/>
  </p:notesMasterIdLst>
  <p:sldIdLst>
    <p:sldId id="257" r:id="rId3"/>
    <p:sldId id="258" r:id="rId4"/>
    <p:sldId id="259" r:id="rId5"/>
    <p:sldId id="260" r:id="rId6"/>
    <p:sldId id="261" r:id="rId7"/>
    <p:sldId id="264" r:id="rId8"/>
    <p:sldId id="266" r:id="rId9"/>
    <p:sldId id="270" r:id="rId10"/>
    <p:sldId id="285" r:id="rId11"/>
    <p:sldId id="286" r:id="rId12"/>
    <p:sldId id="274" r:id="rId13"/>
    <p:sldId id="275" r:id="rId14"/>
    <p:sldId id="287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</p:sldIdLst>
  <p:sldSz cx="9144000" cy="5143500" type="screen16x9"/>
  <p:notesSz cx="6858000" cy="9144000"/>
  <p:embeddedFontLst>
    <p:embeddedFont>
      <p:font typeface="NanumGothic ExtraBold" panose="020B0600000101010101" charset="-127"/>
      <p:bold r:id="rId25"/>
    </p:embeddedFont>
    <p:embeddedFont>
      <p:font typeface="Malgun Gothic" panose="020B0503020000020004" pitchFamily="50" charset="-127"/>
      <p:regular r:id="rId26"/>
      <p:bold r:id="rId27"/>
    </p:embeddedFont>
    <p:embeddedFont>
      <p:font typeface="Malgun Gothic" panose="020B0503020000020004" pitchFamily="50" charset="-127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" panose="02040503050406030204" pitchFamily="18" charset="0"/>
      <p:regular r:id="rId32"/>
      <p:bold r:id="rId33"/>
      <p:italic r:id="rId34"/>
      <p:boldItalic r:id="rId35"/>
    </p:embeddedFont>
    <p:embeddedFont>
      <p:font typeface="Tahoma" panose="020B0604030504040204" pitchFamily="3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40AC99-D2F8-4BDC-A972-116E4D601AB2}">
  <a:tblStyle styleId="{0A40AC99-D2F8-4BDC-A972-116E4D601A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0DA60A1-6EAD-4A28-B450-5FE724BF093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C76C669-F557-4747-92B5-226D20242C96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DFD"/>
          </a:solidFill>
        </a:fill>
      </a:tcStyle>
    </a:wholeTbl>
    <a:band1H>
      <a:tcTxStyle/>
      <a:tcStyle>
        <a:tcBdr/>
        <a:fill>
          <a:solidFill>
            <a:srgbClr val="CDD8F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8F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4285F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4285F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285F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285F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60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-11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c05ebb80bc_7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1c05ebb80bc_7_30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51" cy="411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50" rIns="89150" bIns="44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88" name="Google Shape;88;g1c05ebb80bc_7_30:notes"/>
          <p:cNvSpPr txBox="1">
            <a:spLocks noGrp="1"/>
          </p:cNvSpPr>
          <p:nvPr>
            <p:ph type="sldNum" idx="12"/>
          </p:nvPr>
        </p:nvSpPr>
        <p:spPr>
          <a:xfrm>
            <a:off x="3883866" y="8684857"/>
            <a:ext cx="2972553" cy="45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50" rIns="89150" bIns="44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300"/>
              <a:t>1</a:t>
            </a:fld>
            <a:endParaRPr sz="13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c05ebb80bc_0_46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00" cy="4115100"/>
          </a:xfrm>
          <a:prstGeom prst="rect">
            <a:avLst/>
          </a:prstGeom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1c05ebb80b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c117ec6603_1_23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00" cy="4115100"/>
          </a:xfrm>
          <a:prstGeom prst="rect">
            <a:avLst/>
          </a:prstGeom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1c117ec6603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c05ebb80bc_0_51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00" cy="4115100"/>
          </a:xfrm>
          <a:prstGeom prst="rect">
            <a:avLst/>
          </a:prstGeom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1c05ebb80b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575" y="686475"/>
            <a:ext cx="6580800" cy="3425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c0e5111ff1_2_24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00" cy="4115100"/>
          </a:xfrm>
          <a:prstGeom prst="rect">
            <a:avLst/>
          </a:prstGeom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1c0e5111ff1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575" y="686475"/>
            <a:ext cx="6580800" cy="3425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c09bc2c79a_0_57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00" cy="4115100"/>
          </a:xfrm>
          <a:prstGeom prst="rect">
            <a:avLst/>
          </a:prstGeom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		 	 	 		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소요산매미의 경우 오직 산림에서만 관찰되고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" sz="1000">
                <a:solidFill>
                  <a:schemeClr val="dk1"/>
                </a:solidFill>
              </a:rPr>
              <a:t>말매미의 경우 오직 도시에서만 관찰된다는 논문</a:t>
            </a:r>
            <a:r>
              <a:rPr lang="ko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7)</a:t>
            </a:r>
            <a:r>
              <a:rPr lang="ko" sz="1000">
                <a:solidFill>
                  <a:schemeClr val="dk1"/>
                </a:solidFill>
              </a:rPr>
              <a:t>을 참고해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" sz="1000">
                <a:solidFill>
                  <a:schemeClr val="dk1"/>
                </a:solidFill>
              </a:rPr>
              <a:t>말매미와 소요산 매미의 지도를 시각화했다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		 	 	 		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말매미의 경우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popup</a:t>
            </a:r>
            <a:r>
              <a:rPr lang="ko" sz="1000">
                <a:solidFill>
                  <a:schemeClr val="dk1"/>
                </a:solidFill>
              </a:rPr>
              <a:t>을 눌러본 결과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" sz="1000">
                <a:solidFill>
                  <a:schemeClr val="dk1"/>
                </a:solidFill>
              </a:rPr>
              <a:t>장소가 표시되는 것을 확인할 있다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" sz="1000">
                <a:solidFill>
                  <a:schemeClr val="dk1"/>
                </a:solidFill>
              </a:rPr>
              <a:t>논문의 결과와 관찰자들이 관찰 한 결과과 일치하는 지 확인해보려고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df_</a:t>
            </a:r>
            <a:r>
              <a:rPr lang="ko" sz="1000">
                <a:solidFill>
                  <a:schemeClr val="dk1"/>
                </a:solidFill>
              </a:rPr>
              <a:t>말매미의 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value_counts()</a:t>
            </a:r>
            <a:r>
              <a:rPr lang="ko" sz="1000">
                <a:solidFill>
                  <a:schemeClr val="dk1"/>
                </a:solidFill>
              </a:rPr>
              <a:t>를 해본 결과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" sz="1000">
                <a:solidFill>
                  <a:schemeClr val="dk1"/>
                </a:solidFill>
              </a:rPr>
              <a:t>도심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" sz="1000">
                <a:solidFill>
                  <a:schemeClr val="dk1"/>
                </a:solidFill>
              </a:rPr>
              <a:t>주거단지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" sz="1000">
                <a:solidFill>
                  <a:schemeClr val="dk1"/>
                </a:solidFill>
              </a:rPr>
              <a:t>공원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2, </a:t>
            </a:r>
            <a:r>
              <a:rPr lang="ko" sz="1000">
                <a:solidFill>
                  <a:schemeClr val="dk1"/>
                </a:solidFill>
              </a:rPr>
              <a:t>공 원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(</a:t>
            </a:r>
            <a:r>
              <a:rPr lang="ko" sz="1000">
                <a:solidFill>
                  <a:schemeClr val="dk1"/>
                </a:solidFill>
              </a:rPr>
              <a:t>도심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" sz="1000">
                <a:solidFill>
                  <a:schemeClr val="dk1"/>
                </a:solidFill>
              </a:rPr>
              <a:t>공원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ko" sz="1000">
                <a:solidFill>
                  <a:schemeClr val="dk1"/>
                </a:solidFill>
              </a:rPr>
              <a:t>이 총 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1984</a:t>
            </a:r>
            <a:r>
              <a:rPr lang="ko" sz="1000">
                <a:solidFill>
                  <a:schemeClr val="dk1"/>
                </a:solidFill>
              </a:rPr>
              <a:t>건으로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" sz="1000">
                <a:solidFill>
                  <a:schemeClr val="dk1"/>
                </a:solidFill>
              </a:rPr>
              <a:t>전체 대비 약 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90%</a:t>
            </a:r>
            <a:r>
              <a:rPr lang="ko" sz="1000">
                <a:solidFill>
                  <a:schemeClr val="dk1"/>
                </a:solidFill>
              </a:rPr>
              <a:t>를 차지한다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" sz="1000">
                <a:solidFill>
                  <a:schemeClr val="dk1"/>
                </a:solidFill>
              </a:rPr>
              <a:t>따라서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" sz="1000">
                <a:solidFill>
                  <a:schemeClr val="dk1"/>
                </a:solidFill>
              </a:rPr>
              <a:t>논문의 결과와 일치함을 확인했 다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				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			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		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			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		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1c09bc2c79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575" y="686475"/>
            <a:ext cx="6580800" cy="3425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c09bc2c79a_0_65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00" cy="4115100"/>
          </a:xfrm>
          <a:prstGeom prst="rect">
            <a:avLst/>
          </a:prstGeom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					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dirty="0">
                <a:solidFill>
                  <a:schemeClr val="dk1"/>
                </a:solidFill>
              </a:rPr>
              <a:t>하지만</a:t>
            </a:r>
            <a:r>
              <a:rPr lang="ko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" sz="1000" dirty="0">
                <a:solidFill>
                  <a:schemeClr val="dk1"/>
                </a:solidFill>
              </a:rPr>
              <a:t>소요산매미의 경우 주건단지에서도 발견이 되었다</a:t>
            </a:r>
            <a:r>
              <a:rPr lang="ko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" sz="1000" dirty="0">
                <a:solidFill>
                  <a:schemeClr val="dk1"/>
                </a:solidFill>
              </a:rPr>
              <a:t>주거단지와 공원에서 발견 건수는 총 </a:t>
            </a:r>
            <a:r>
              <a:rPr lang="ko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r>
              <a:rPr lang="ko" sz="1000" dirty="0">
                <a:solidFill>
                  <a:schemeClr val="dk1"/>
                </a:solidFill>
              </a:rPr>
              <a:t>건이 다</a:t>
            </a:r>
            <a:r>
              <a:rPr lang="ko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" sz="1000" dirty="0">
                <a:solidFill>
                  <a:schemeClr val="dk1"/>
                </a:solidFill>
              </a:rPr>
              <a:t>전체 대비 약 </a:t>
            </a:r>
            <a:r>
              <a:rPr lang="ko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47%</a:t>
            </a:r>
            <a:r>
              <a:rPr lang="ko" sz="1000" dirty="0">
                <a:solidFill>
                  <a:schemeClr val="dk1"/>
                </a:solidFill>
              </a:rPr>
              <a:t>이다</a:t>
            </a:r>
            <a:r>
              <a:rPr lang="ko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" sz="1000" dirty="0">
                <a:solidFill>
                  <a:schemeClr val="dk1"/>
                </a:solidFill>
              </a:rPr>
              <a:t>숲이나 농경지에서 발견된 소요산 매미의 경우</a:t>
            </a:r>
            <a:r>
              <a:rPr lang="ko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" sz="1000" dirty="0">
                <a:solidFill>
                  <a:schemeClr val="dk1"/>
                </a:solidFill>
              </a:rPr>
              <a:t>총 </a:t>
            </a:r>
            <a:r>
              <a:rPr lang="ko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ko" sz="1000" dirty="0">
                <a:solidFill>
                  <a:schemeClr val="dk1"/>
                </a:solidFill>
              </a:rPr>
              <a:t>건으로 전체 대비 약 </a:t>
            </a:r>
            <a:r>
              <a:rPr lang="ko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38% </a:t>
            </a:r>
            <a:r>
              <a:rPr lang="ko" sz="1000" dirty="0">
                <a:solidFill>
                  <a:schemeClr val="dk1"/>
                </a:solidFill>
              </a:rPr>
              <a:t>이다</a:t>
            </a:r>
            <a:r>
              <a:rPr lang="ko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					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dirty="0">
                <a:solidFill>
                  <a:schemeClr val="dk1"/>
                </a:solidFill>
              </a:rPr>
              <a:t>소요산매미의 경우</a:t>
            </a:r>
            <a:r>
              <a:rPr lang="ko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" sz="1000" dirty="0">
                <a:solidFill>
                  <a:schemeClr val="dk1"/>
                </a:solidFill>
              </a:rPr>
              <a:t>논문의 결과와 일치하지 않고</a:t>
            </a:r>
            <a:r>
              <a:rPr lang="ko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" sz="1000" dirty="0">
                <a:solidFill>
                  <a:schemeClr val="dk1"/>
                </a:solidFill>
              </a:rPr>
              <a:t>비교적 도심이나 주거단지에서도 관찰되는 것을 확인 할수있었다</a:t>
            </a:r>
            <a:r>
              <a:rPr lang="ko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				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			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		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g1c09bc2c79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575" y="686475"/>
            <a:ext cx="6580800" cy="3425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c05ebb80bc_0_31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00" cy="4115100"/>
          </a:xfrm>
          <a:prstGeom prst="rect">
            <a:avLst/>
          </a:prstGeom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1c05ebb80b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575" y="686475"/>
            <a:ext cx="6580800" cy="3425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c05ebb80bc_0_36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00" cy="4115100"/>
          </a:xfrm>
          <a:prstGeom prst="rect">
            <a:avLst/>
          </a:prstGeom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1c05ebb80bc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c0e5111ff1_1_18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00" cy="4115100"/>
          </a:xfrm>
          <a:prstGeom prst="rect">
            <a:avLst/>
          </a:prstGeom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c0e5111ff1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575" y="686475"/>
            <a:ext cx="6580800" cy="3425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c05ebb80bc_11_30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51" cy="4115023"/>
          </a:xfrm>
          <a:prstGeom prst="rect">
            <a:avLst/>
          </a:prstGeom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1c05ebb80bc_1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575" y="686475"/>
            <a:ext cx="6580862" cy="342528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c05ebb80bc_1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1c05ebb80bc_11_12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51" cy="411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50" rIns="89150" bIns="44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99" name="Google Shape;99;g1c05ebb80bc_11_12:notes"/>
          <p:cNvSpPr txBox="1">
            <a:spLocks noGrp="1"/>
          </p:cNvSpPr>
          <p:nvPr>
            <p:ph type="sldNum" idx="12"/>
          </p:nvPr>
        </p:nvSpPr>
        <p:spPr>
          <a:xfrm>
            <a:off x="3883866" y="8684857"/>
            <a:ext cx="2972553" cy="45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50" rIns="89150" bIns="44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300"/>
              <a:t>2</a:t>
            </a:fld>
            <a:endParaRPr sz="13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c05ebb80bc_11_20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51" cy="4115023"/>
          </a:xfrm>
          <a:prstGeom prst="rect">
            <a:avLst/>
          </a:prstGeom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c05ebb80bc_1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c05ebb80bc_0_6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00" cy="4115100"/>
          </a:xfrm>
          <a:prstGeom prst="rect">
            <a:avLst/>
          </a:prstGeom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1c05ebb80b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c05ebb80bc_0_11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00" cy="4115100"/>
          </a:xfrm>
          <a:prstGeom prst="rect">
            <a:avLst/>
          </a:prstGeom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1c05ebb80b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c05ebb80bc_0_16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00" cy="4115100"/>
          </a:xfrm>
          <a:prstGeom prst="rect">
            <a:avLst/>
          </a:prstGeom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c05ebb80b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c05ebb80bc_0_26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00" cy="4115100"/>
          </a:xfrm>
          <a:prstGeom prst="rect">
            <a:avLst/>
          </a:prstGeom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c05ebb80b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c0ff8f5391_0_27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00" cy="4115100"/>
          </a:xfrm>
          <a:prstGeom prst="rect">
            <a:avLst/>
          </a:prstGeom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1c0ff8f539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ctr">
              <a:buNone/>
            </a:pPr>
            <a:r>
              <a:rPr lang="ko-KR" altLang="en-US" dirty="0"/>
              <a:t>분포하는 종의 수가 얼마나 </a:t>
            </a:r>
            <a:r>
              <a:rPr lang="ko-KR" altLang="en-US" dirty="0" err="1"/>
              <a:t>많은지</a:t>
            </a:r>
            <a:r>
              <a:rPr lang="en-US" altLang="ko-KR" dirty="0"/>
              <a:t>,</a:t>
            </a:r>
          </a:p>
          <a:p>
            <a:pPr marL="158750" indent="0" algn="ctr">
              <a:buNone/>
            </a:pPr>
            <a:r>
              <a:rPr lang="ko-KR" altLang="en-US" dirty="0"/>
              <a:t>풍성함에 민감</a:t>
            </a:r>
          </a:p>
        </p:txBody>
      </p:sp>
    </p:spTree>
    <p:extLst>
      <p:ext uri="{BB962C8B-B14F-4D97-AF65-F5344CB8AC3E}">
        <p14:creationId xmlns:p14="http://schemas.microsoft.com/office/powerpoint/2010/main" val="874182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 및 내용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13"/>
          <p:cNvCxnSpPr/>
          <p:nvPr/>
        </p:nvCxnSpPr>
        <p:spPr>
          <a:xfrm>
            <a:off x="252047" y="438150"/>
            <a:ext cx="8639908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39908" cy="30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700" b="1"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252047" y="504826"/>
            <a:ext cx="8639908" cy="26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>
                <a:latin typeface="Tahoma"/>
                <a:ea typeface="Tahoma"/>
                <a:cs typeface="Tahoma"/>
                <a:sym typeface="Tahoma"/>
              </a:defRPr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200"/>
            </a:lvl6pPr>
            <a:lvl7pPr marL="3200400" lvl="6" indent="-330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200"/>
            </a:lvl7pPr>
            <a:lvl8pPr marL="3657600" lvl="7" indent="-330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200"/>
            </a:lvl8pPr>
            <a:lvl9pPr marL="4114800" lvl="8" indent="-3302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600"/>
              <a:buChar char="■"/>
              <a:defRPr sz="1200"/>
            </a:lvl9pPr>
          </a:lstStyle>
          <a:p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8792777" y="4973982"/>
            <a:ext cx="351692" cy="16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800" b="0" i="1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  <a:endParaRPr sz="800" b="0" i="1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ctrTitle"/>
          </p:nvPr>
        </p:nvSpPr>
        <p:spPr>
          <a:xfrm>
            <a:off x="1758462" y="1428750"/>
            <a:ext cx="5627077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2100"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ubTitle" idx="1"/>
          </p:nvPr>
        </p:nvSpPr>
        <p:spPr>
          <a:xfrm>
            <a:off x="3442028" y="2857500"/>
            <a:ext cx="2247647" cy="360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>
            <a:lvl1pPr lvl="0" algn="ctr">
              <a:spcBef>
                <a:spcPts val="200"/>
              </a:spcBef>
              <a:spcAft>
                <a:spcPts val="0"/>
              </a:spcAft>
              <a:buSzPts val="1200"/>
              <a:buNone/>
              <a:defRPr sz="1200"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2pPr>
            <a:lvl3pPr lvl="2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lvl="3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lvl="4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/>
            </a:lvl5pPr>
            <a:lvl6pPr lvl="5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lvl="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lvl="7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lvl="8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 및 내용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8"/>
          <p:cNvCxnSpPr/>
          <p:nvPr/>
        </p:nvCxnSpPr>
        <p:spPr>
          <a:xfrm>
            <a:off x="252047" y="438150"/>
            <a:ext cx="8639908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39908" cy="30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700" b="1"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1"/>
          </p:nvPr>
        </p:nvSpPr>
        <p:spPr>
          <a:xfrm>
            <a:off x="252047" y="504826"/>
            <a:ext cx="8639908" cy="26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>
                <a:latin typeface="Tahoma"/>
                <a:ea typeface="Tahoma"/>
                <a:cs typeface="Tahoma"/>
                <a:sym typeface="Tahoma"/>
              </a:defRPr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/>
          <p:nvPr/>
        </p:nvSpPr>
        <p:spPr>
          <a:xfrm>
            <a:off x="8792777" y="4973982"/>
            <a:ext cx="351692" cy="16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800" b="0" i="1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  <a:endParaRPr sz="800" b="0" i="1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182539" y="86969"/>
            <a:ext cx="8776246" cy="25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182539" y="498533"/>
            <a:ext cx="8772923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SzPts val="1200"/>
              <a:buNone/>
              <a:defRPr sz="1200">
                <a:latin typeface="Cambria"/>
                <a:ea typeface="Cambria"/>
                <a:cs typeface="Cambria"/>
                <a:sym typeface="Cambria"/>
              </a:defRPr>
            </a:lvl1pPr>
            <a:lvl2pPr marL="914400" lvl="1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2pPr>
            <a:lvl3pPr marL="1371600" lvl="2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marL="1828800" lvl="3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marL="2286000" lvl="4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/>
            </a:lvl5pPr>
            <a:lvl6pPr marL="2743200" lvl="5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/>
          <p:nvPr/>
        </p:nvSpPr>
        <p:spPr>
          <a:xfrm>
            <a:off x="8792777" y="4973982"/>
            <a:ext cx="351692" cy="16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800" b="0" i="1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  <a:endParaRPr sz="800" b="0" i="1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/>
        </p:nvSpPr>
        <p:spPr>
          <a:xfrm>
            <a:off x="8792777" y="4973982"/>
            <a:ext cx="351692" cy="16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800" b="0" i="1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  <a:endParaRPr sz="800" b="0" i="1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182539" y="97054"/>
            <a:ext cx="8776246" cy="25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제목 및 내용">
  <p:cSld name="4_제목 및 내용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182570" y="94307"/>
            <a:ext cx="8776246" cy="25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182570" y="498845"/>
            <a:ext cx="8772923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SzPts val="1200"/>
              <a:buNone/>
              <a:defRPr sz="1200" b="1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subTitle" idx="1"/>
          </p:nvPr>
        </p:nvSpPr>
        <p:spPr>
          <a:xfrm>
            <a:off x="3448177" y="4056915"/>
            <a:ext cx="2247647" cy="360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/>
          <a:p>
            <a:pPr marL="292100" lvl="0" indent="-2921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2022. 12. 28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1" name="Google Shape;91;p23"/>
          <p:cNvSpPr txBox="1"/>
          <p:nvPr/>
        </p:nvSpPr>
        <p:spPr>
          <a:xfrm>
            <a:off x="184638" y="1383618"/>
            <a:ext cx="8774723" cy="1019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 i="0" u="none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AI Challenge for Biodiversity</a:t>
            </a:r>
            <a:endParaRPr sz="12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 dirty="0">
                <a:solidFill>
                  <a:srgbClr val="F48123"/>
                </a:solidFill>
                <a:latin typeface="Cambria"/>
                <a:ea typeface="Cambria"/>
                <a:cs typeface="Cambria"/>
                <a:sym typeface="Cambria"/>
              </a:rPr>
              <a:t>                                                   </a:t>
            </a:r>
            <a:r>
              <a:rPr lang="ko" sz="1000" b="1" dirty="0">
                <a:solidFill>
                  <a:srgbClr val="F48123"/>
                </a:solidFill>
                <a:latin typeface="Cambria"/>
                <a:ea typeface="Cambria"/>
                <a:cs typeface="Cambria"/>
                <a:sym typeface="Cambria"/>
              </a:rPr>
              <a:t>                                               </a:t>
            </a:r>
            <a:r>
              <a:rPr lang="ko" sz="3100" b="1" i="0" u="none" strike="noStrike" cap="none" dirty="0">
                <a:solidFill>
                  <a:srgbClr val="F48123"/>
                </a:solidFill>
                <a:latin typeface="Cambria"/>
                <a:ea typeface="Cambria"/>
                <a:cs typeface="Cambria"/>
                <a:sym typeface="Cambria"/>
              </a:rPr>
              <a:t>경연</a:t>
            </a:r>
            <a:r>
              <a:rPr lang="ko" sz="3100" b="1" i="0" u="none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 Jam Study 발표</a:t>
            </a:r>
            <a:endParaRPr sz="1200" dirty="0"/>
          </a:p>
        </p:txBody>
      </p:sp>
      <p:grpSp>
        <p:nvGrpSpPr>
          <p:cNvPr id="92" name="Google Shape;92;p23"/>
          <p:cNvGrpSpPr/>
          <p:nvPr/>
        </p:nvGrpSpPr>
        <p:grpSpPr>
          <a:xfrm>
            <a:off x="2379595" y="1959158"/>
            <a:ext cx="1196471" cy="393176"/>
            <a:chOff x="4916996" y="2328682"/>
            <a:chExt cx="1296144" cy="524234"/>
          </a:xfrm>
        </p:grpSpPr>
        <p:sp>
          <p:nvSpPr>
            <p:cNvPr id="93" name="Google Shape;93;p23"/>
            <p:cNvSpPr/>
            <p:nvPr/>
          </p:nvSpPr>
          <p:spPr>
            <a:xfrm>
              <a:off x="4916996" y="2328682"/>
              <a:ext cx="108000" cy="180000"/>
            </a:xfrm>
            <a:custGeom>
              <a:avLst/>
              <a:gdLst/>
              <a:ahLst/>
              <a:cxnLst/>
              <a:rect l="l" t="t" r="r" b="b"/>
              <a:pathLst>
                <a:path w="551663" h="574334" extrusionOk="0">
                  <a:moveTo>
                    <a:pt x="0" y="574334"/>
                  </a:moveTo>
                  <a:lnTo>
                    <a:pt x="0" y="0"/>
                  </a:lnTo>
                  <a:lnTo>
                    <a:pt x="551663" y="0"/>
                  </a:lnTo>
                </a:path>
              </a:pathLst>
            </a:custGeom>
            <a:noFill/>
            <a:ln w="76200" cap="flat" cmpd="sng">
              <a:solidFill>
                <a:srgbClr val="E31C39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79125" tIns="39550" rIns="79125" bIns="39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E31C39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94" name="Google Shape;94;p23"/>
            <p:cNvSpPr/>
            <p:nvPr/>
          </p:nvSpPr>
          <p:spPr>
            <a:xfrm rot="10800000">
              <a:off x="6094340" y="2672916"/>
              <a:ext cx="118800" cy="180000"/>
            </a:xfrm>
            <a:custGeom>
              <a:avLst/>
              <a:gdLst/>
              <a:ahLst/>
              <a:cxnLst/>
              <a:rect l="l" t="t" r="r" b="b"/>
              <a:pathLst>
                <a:path w="551663" h="574334" extrusionOk="0">
                  <a:moveTo>
                    <a:pt x="0" y="574334"/>
                  </a:moveTo>
                  <a:lnTo>
                    <a:pt x="0" y="0"/>
                  </a:lnTo>
                  <a:lnTo>
                    <a:pt x="551663" y="0"/>
                  </a:lnTo>
                </a:path>
              </a:pathLst>
            </a:custGeom>
            <a:noFill/>
            <a:ln w="76200" cap="flat" cmpd="sng">
              <a:solidFill>
                <a:srgbClr val="E31C39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79125" tIns="39550" rIns="79125" bIns="39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E31C39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95" name="Google Shape;95;p23"/>
          <p:cNvSpPr txBox="1"/>
          <p:nvPr/>
        </p:nvSpPr>
        <p:spPr>
          <a:xfrm>
            <a:off x="198754" y="2740614"/>
            <a:ext cx="8774723" cy="42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맹꽁이2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0B5E2-3E5B-1814-3327-1985BE0C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E1B02B-CE21-8667-F68B-961C0C5D6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Object 1" descr="preencoded.png">
            <a:extLst>
              <a:ext uri="{FF2B5EF4-FFF2-40B4-BE49-F238E27FC236}">
                <a16:creationId xmlns:a16="http://schemas.microsoft.com/office/drawing/2014/main" id="{040AC4B5-7076-875E-BC1C-CCFE4188F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709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561162-A4C9-BDD7-5B58-F358DC08C8AD}"/>
              </a:ext>
            </a:extLst>
          </p:cNvPr>
          <p:cNvSpPr txBox="1"/>
          <p:nvPr/>
        </p:nvSpPr>
        <p:spPr>
          <a:xfrm>
            <a:off x="3590260" y="939858"/>
            <a:ext cx="2470299" cy="6001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58750" indent="0" algn="ctr">
              <a:buNone/>
            </a:pPr>
            <a:r>
              <a:rPr lang="ko-KR" altLang="en-US" sz="1100" dirty="0">
                <a:latin typeface="+mn-ea"/>
                <a:ea typeface="+mn-ea"/>
              </a:rPr>
              <a:t>종별 개체 수가 얼마나 균등하게 분포하는지</a:t>
            </a:r>
            <a:r>
              <a:rPr lang="en-US" altLang="ko-KR" sz="1100" dirty="0">
                <a:latin typeface="+mn-ea"/>
                <a:ea typeface="+mn-ea"/>
              </a:rPr>
              <a:t>, </a:t>
            </a:r>
          </a:p>
          <a:p>
            <a:pPr marL="158750" indent="0" algn="ctr">
              <a:buNone/>
            </a:pPr>
            <a:r>
              <a:rPr lang="ko-KR" altLang="en-US" sz="1100" dirty="0">
                <a:solidFill>
                  <a:srgbClr val="00B0F0"/>
                </a:solidFill>
                <a:latin typeface="+mn-ea"/>
                <a:ea typeface="+mn-ea"/>
              </a:rPr>
              <a:t>균등함</a:t>
            </a:r>
            <a:r>
              <a:rPr lang="ko-KR" altLang="en-US" sz="1100" dirty="0">
                <a:latin typeface="+mn-ea"/>
                <a:ea typeface="+mn-ea"/>
              </a:rPr>
              <a:t>에 민감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8D27F-CEA5-9F51-4BF5-F954BCB4E9F1}"/>
              </a:ext>
            </a:extLst>
          </p:cNvPr>
          <p:cNvSpPr txBox="1"/>
          <p:nvPr/>
        </p:nvSpPr>
        <p:spPr>
          <a:xfrm>
            <a:off x="6152299" y="955364"/>
            <a:ext cx="2739656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58750" indent="0" algn="ctr">
              <a:buNone/>
            </a:pPr>
            <a:r>
              <a:rPr lang="ko-KR" altLang="en-US" sz="1100" dirty="0">
                <a:latin typeface="+mn-ea"/>
                <a:ea typeface="+mn-ea"/>
              </a:rPr>
              <a:t>분포하는 종의 수가 얼마나 </a:t>
            </a:r>
            <a:r>
              <a:rPr lang="ko-KR" altLang="en-US" sz="1100" dirty="0" err="1">
                <a:latin typeface="+mn-ea"/>
                <a:ea typeface="+mn-ea"/>
              </a:rPr>
              <a:t>많은지</a:t>
            </a:r>
            <a:r>
              <a:rPr lang="en-US" altLang="ko-KR" sz="1100" dirty="0">
                <a:latin typeface="+mn-ea"/>
                <a:ea typeface="+mn-ea"/>
              </a:rPr>
              <a:t>,</a:t>
            </a:r>
          </a:p>
          <a:p>
            <a:pPr marL="158750" indent="0" algn="ctr">
              <a:buNone/>
            </a:pPr>
            <a:r>
              <a:rPr lang="ko-KR" altLang="en-US" sz="1100" dirty="0">
                <a:solidFill>
                  <a:srgbClr val="00B0F0"/>
                </a:solidFill>
                <a:latin typeface="+mn-ea"/>
                <a:ea typeface="+mn-ea"/>
              </a:rPr>
              <a:t>풍성함</a:t>
            </a:r>
            <a:r>
              <a:rPr lang="ko-KR" altLang="en-US" sz="1100" dirty="0">
                <a:latin typeface="+mn-ea"/>
                <a:ea typeface="+mn-ea"/>
              </a:rPr>
              <a:t>에 민감</a:t>
            </a:r>
          </a:p>
        </p:txBody>
      </p:sp>
    </p:spTree>
    <p:extLst>
      <p:ext uri="{BB962C8B-B14F-4D97-AF65-F5344CB8AC3E}">
        <p14:creationId xmlns:p14="http://schemas.microsoft.com/office/powerpoint/2010/main" val="3702872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4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4. 시각화</a:t>
            </a:r>
            <a:endParaRPr sz="2000"/>
          </a:p>
        </p:txBody>
      </p:sp>
      <p:sp>
        <p:nvSpPr>
          <p:cNvPr id="246" name="Google Shape;246;p40"/>
          <p:cNvSpPr txBox="1">
            <a:spLocks noGrp="1"/>
          </p:cNvSpPr>
          <p:nvPr>
            <p:ph type="body" idx="1"/>
          </p:nvPr>
        </p:nvSpPr>
        <p:spPr>
          <a:xfrm>
            <a:off x="252047" y="504826"/>
            <a:ext cx="8640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(4) 기온, 습도, 날씨- 2018~2019 </a:t>
            </a:r>
            <a:endParaRPr sz="1700"/>
          </a:p>
        </p:txBody>
      </p:sp>
      <p:pic>
        <p:nvPicPr>
          <p:cNvPr id="247" name="Google Shape;24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054" y="1155872"/>
            <a:ext cx="5940232" cy="1806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925" y="2842870"/>
            <a:ext cx="5842938" cy="20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0"/>
          <p:cNvSpPr txBox="1"/>
          <p:nvPr/>
        </p:nvSpPr>
        <p:spPr>
          <a:xfrm>
            <a:off x="6114849" y="1474200"/>
            <a:ext cx="33282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상관계수:</a:t>
            </a:r>
            <a:endParaRPr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애매미(0.58) 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&gt; </a:t>
            </a:r>
            <a:r>
              <a:rPr lang="ko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참매미(0.548) 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&gt;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유지매미(0.5) 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&gt; </a:t>
            </a:r>
            <a:r>
              <a:rPr lang="ko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말매미(0.411) 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&gt;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털매미(0.379) 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&gt; </a:t>
            </a:r>
            <a:r>
              <a:rPr lang="ko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쓰름매미(0.221)  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순</a:t>
            </a:r>
            <a:endParaRPr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41A9EE51-92B3-4089-9614-6A46AC60B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8709"/>
            <a:ext cx="9159483" cy="51522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>
            <a:spLocks noGrp="1"/>
          </p:cNvSpPr>
          <p:nvPr>
            <p:ph type="body" idx="1"/>
          </p:nvPr>
        </p:nvSpPr>
        <p:spPr>
          <a:xfrm>
            <a:off x="252047" y="504826"/>
            <a:ext cx="8640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(4) 기온, 습도, 날씨 - 2020~2021 </a:t>
            </a:r>
            <a:endParaRPr sz="1700"/>
          </a:p>
        </p:txBody>
      </p:sp>
      <p:pic>
        <p:nvPicPr>
          <p:cNvPr id="255" name="Google Shape;255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13000"/>
            <a:ext cx="5304799" cy="18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 txBox="1"/>
          <p:nvPr/>
        </p:nvSpPr>
        <p:spPr>
          <a:xfrm>
            <a:off x="5275550" y="3599100"/>
            <a:ext cx="3716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기온과 습도의 상관관계를 통해, 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두 요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소의 </a:t>
            </a:r>
            <a:r>
              <a:rPr lang="ko" b="1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영향</a:t>
            </a:r>
            <a:r>
              <a:rPr lang="ko" b="1">
                <a:latin typeface="Cambria"/>
                <a:ea typeface="Cambria"/>
                <a:cs typeface="Cambria"/>
                <a:sym typeface="Cambria"/>
              </a:rPr>
              <a:t>력</a:t>
            </a:r>
            <a:r>
              <a:rPr lang="ko" b="1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은 비슷</a:t>
            </a:r>
            <a:r>
              <a:rPr lang="ko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하나 </a:t>
            </a:r>
            <a:endParaRPr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모든 종</a:t>
            </a:r>
            <a:r>
              <a:rPr lang="ko" b="1">
                <a:latin typeface="Cambria"/>
                <a:ea typeface="Cambria"/>
                <a:cs typeface="Cambria"/>
                <a:sym typeface="Cambria"/>
              </a:rPr>
              <a:t>의 </a:t>
            </a:r>
            <a:r>
              <a:rPr lang="ko" b="1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개체 수에 대해서는 반비례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한</a:t>
            </a:r>
            <a:r>
              <a:rPr lang="ko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다.</a:t>
            </a:r>
            <a:endParaRPr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7" name="Google Shape;257;p41"/>
          <p:cNvSpPr txBox="1"/>
          <p:nvPr/>
        </p:nvSpPr>
        <p:spPr>
          <a:xfrm>
            <a:off x="5275550" y="1541850"/>
            <a:ext cx="36165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상관계수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: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유지매미(0.697) 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&gt; </a:t>
            </a:r>
            <a:r>
              <a:rPr lang="ko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쓰름매미(0.669)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&gt;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참매미(0.632) 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&gt; </a:t>
            </a:r>
            <a:r>
              <a:rPr lang="ko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애매미(0.557) 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&gt;</a:t>
            </a:r>
            <a:r>
              <a:rPr lang="ko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말매미(0.493) 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&gt; </a:t>
            </a:r>
            <a:r>
              <a:rPr lang="ko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털매미(0.149) 순</a:t>
            </a:r>
            <a:endParaRPr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58" name="Google Shape;258;p41"/>
          <p:cNvPicPr preferRelativeResize="0"/>
          <p:nvPr/>
        </p:nvPicPr>
        <p:blipFill rotWithShape="1">
          <a:blip r:embed="rId4">
            <a:alphaModFix/>
          </a:blip>
          <a:srcRect l="27743" t="34560" r="1824" b="24124"/>
          <a:stretch/>
        </p:blipFill>
        <p:spPr>
          <a:xfrm>
            <a:off x="13636" y="3004050"/>
            <a:ext cx="5291164" cy="18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1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4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ko" sz="2000"/>
              <a:t>4. 시각화 </a:t>
            </a:r>
            <a:r>
              <a:rPr lang="ko"/>
              <a:t> 기온, 습도에 따른 매미 분포</a:t>
            </a:r>
            <a:endParaRPr/>
          </a:p>
        </p:txBody>
      </p:sp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54E9BE48-1454-76C4-3BFC-987726401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92"/>
            <a:ext cx="9130364" cy="51358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85058-9B48-E868-6788-D7E04B311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998949-2269-19E7-E154-B7EEB83B4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Object 1" descr="preencoded.png">
            <a:extLst>
              <a:ext uri="{FF2B5EF4-FFF2-40B4-BE49-F238E27FC236}">
                <a16:creationId xmlns:a16="http://schemas.microsoft.com/office/drawing/2014/main" id="{6FD05CB2-C605-E09D-250E-C702A516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8708"/>
            <a:ext cx="9159481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96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4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4. 시각화  </a:t>
            </a:r>
            <a:r>
              <a:rPr lang="ko"/>
              <a:t>매미 지도</a:t>
            </a:r>
            <a:endParaRPr/>
          </a:p>
        </p:txBody>
      </p:sp>
      <p:sp>
        <p:nvSpPr>
          <p:cNvPr id="274" name="Google Shape;274;p43"/>
          <p:cNvSpPr txBox="1"/>
          <p:nvPr/>
        </p:nvSpPr>
        <p:spPr>
          <a:xfrm>
            <a:off x="394050" y="1126850"/>
            <a:ext cx="8355900" cy="18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ko">
                <a:latin typeface="Cambria"/>
                <a:ea typeface="Cambria"/>
                <a:cs typeface="Cambria"/>
                <a:sym typeface="Cambria"/>
              </a:rPr>
              <a:t>지도 시각화를 위해 Python의 </a:t>
            </a:r>
            <a:r>
              <a:rPr lang="ko">
                <a:highlight>
                  <a:srgbClr val="FFD966"/>
                </a:highlight>
                <a:latin typeface="Cambria"/>
                <a:ea typeface="Cambria"/>
                <a:cs typeface="Cambria"/>
                <a:sym typeface="Cambria"/>
              </a:rPr>
              <a:t>folium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 라이브러리 사용. 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ko">
                <a:latin typeface="Cambria"/>
                <a:ea typeface="Cambria"/>
                <a:cs typeface="Cambria"/>
                <a:sym typeface="Cambria"/>
              </a:rPr>
              <a:t>MarkerCluster Map을 활용해 전체 매미 지도 시각화 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ko">
                <a:latin typeface="Cambria"/>
                <a:ea typeface="Cambria"/>
                <a:cs typeface="Cambria"/>
                <a:sym typeface="Cambria"/>
              </a:rPr>
              <a:t>사용자가 계속해서 확대하는 경우, 숫자가 쪼개지는 형태로 각 매미의 구체적인 종과 서식지를 확인할 수 있음. 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ko">
                <a:latin typeface="Cambria"/>
                <a:ea typeface="Cambria"/>
                <a:cs typeface="Cambria"/>
                <a:sym typeface="Cambria"/>
              </a:rPr>
              <a:t>popup으로 매미종과 관찰 장소를 표기 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		 	 	 		</a:t>
            </a:r>
            <a:endParaRPr sz="1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3926"/>
            <a:ext cx="8839204" cy="355639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4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4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4. 시각화  </a:t>
            </a:r>
            <a:r>
              <a:rPr lang="ko"/>
              <a:t>매미 지도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25" y="963800"/>
            <a:ext cx="4610773" cy="378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975" y="963800"/>
            <a:ext cx="4172226" cy="291985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5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4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4. 시각화  </a:t>
            </a:r>
            <a:r>
              <a:rPr lang="ko"/>
              <a:t>매미 지도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6"/>
          <p:cNvPicPr preferRelativeResize="0"/>
          <p:nvPr/>
        </p:nvPicPr>
        <p:blipFill rotWithShape="1">
          <a:blip r:embed="rId3">
            <a:alphaModFix/>
          </a:blip>
          <a:srcRect l="1127" t="1729"/>
          <a:stretch/>
        </p:blipFill>
        <p:spPr>
          <a:xfrm>
            <a:off x="152500" y="1115125"/>
            <a:ext cx="8739548" cy="3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6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4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4. 시각화  </a:t>
            </a:r>
            <a:r>
              <a:rPr lang="ko"/>
              <a:t>매미 지도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4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5. 결론</a:t>
            </a:r>
            <a:endParaRPr sz="2000"/>
          </a:p>
        </p:txBody>
      </p:sp>
      <p:sp>
        <p:nvSpPr>
          <p:cNvPr id="299" name="Google Shape;299;p47"/>
          <p:cNvSpPr txBox="1"/>
          <p:nvPr/>
        </p:nvSpPr>
        <p:spPr>
          <a:xfrm>
            <a:off x="252050" y="1017150"/>
            <a:ext cx="86400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u="none" strike="noStrike" cap="none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214312" marR="0" lvl="0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mbria"/>
              <a:buChar char="•"/>
            </a:pPr>
            <a:r>
              <a:rPr lang="ko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매미는 기후에 따라 개체 수, 번식 울음 여부, 활동 기간 </a:t>
            </a:r>
            <a:r>
              <a:rPr lang="ko" dirty="0">
                <a:latin typeface="Cambria"/>
                <a:ea typeface="Cambria"/>
                <a:cs typeface="Cambria"/>
                <a:sym typeface="Cambria"/>
              </a:rPr>
              <a:t>등에</a:t>
            </a:r>
            <a:r>
              <a:rPr lang="ko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영향을 </a:t>
            </a:r>
            <a:r>
              <a:rPr lang="ko" dirty="0">
                <a:latin typeface="Cambria"/>
                <a:ea typeface="Cambria"/>
                <a:cs typeface="Cambria"/>
                <a:sym typeface="Cambria"/>
              </a:rPr>
              <a:t>받으며</a:t>
            </a:r>
            <a:r>
              <a:rPr lang="ko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종별로 </a:t>
            </a:r>
            <a:r>
              <a:rPr lang="ko" dirty="0">
                <a:latin typeface="Cambria"/>
                <a:ea typeface="Cambria"/>
                <a:cs typeface="Cambria"/>
                <a:sym typeface="Cambria"/>
              </a:rPr>
              <a:t>영향을 받는</a:t>
            </a:r>
            <a:r>
              <a:rPr lang="ko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ko" dirty="0">
                <a:latin typeface="Cambria"/>
                <a:ea typeface="Cambria"/>
                <a:cs typeface="Cambria"/>
                <a:sym typeface="Cambria"/>
              </a:rPr>
              <a:t>기상</a:t>
            </a:r>
            <a:r>
              <a:rPr lang="ko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요인이 </a:t>
            </a:r>
            <a:r>
              <a:rPr lang="ko" dirty="0">
                <a:latin typeface="Cambria"/>
                <a:ea typeface="Cambria"/>
                <a:cs typeface="Cambria"/>
                <a:sym typeface="Cambria"/>
              </a:rPr>
              <a:t>다름을 선행연구와 본 분석을 통해 확인하였다.</a:t>
            </a:r>
            <a:endParaRPr i="0" u="none" strike="noStrike" cap="none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Cambria"/>
                <a:ea typeface="Cambria"/>
                <a:cs typeface="Cambria"/>
                <a:sym typeface="Cambria"/>
              </a:rPr>
              <a:t>     </a:t>
            </a:r>
            <a:r>
              <a:rPr lang="ko" dirty="0">
                <a:latin typeface="Cambria"/>
                <a:ea typeface="Cambria"/>
                <a:cs typeface="Cambria"/>
                <a:sym typeface="Cambria"/>
              </a:rPr>
              <a:t>따라서 </a:t>
            </a:r>
            <a:r>
              <a:rPr lang="ko" b="1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각 매미 종의 관측 </a:t>
            </a:r>
            <a:r>
              <a:rPr lang="ko" b="1" dirty="0">
                <a:latin typeface="Cambria"/>
                <a:ea typeface="Cambria"/>
                <a:cs typeface="Cambria"/>
                <a:sym typeface="Cambria"/>
              </a:rPr>
              <a:t>자료</a:t>
            </a:r>
            <a:r>
              <a:rPr lang="ko" b="1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를 통해 해당 관측지역/전 지역의 기후 변화를 </a:t>
            </a:r>
            <a:r>
              <a:rPr lang="ko" b="1" dirty="0">
                <a:latin typeface="Cambria"/>
                <a:ea typeface="Cambria"/>
                <a:cs typeface="Cambria"/>
                <a:sym typeface="Cambria"/>
              </a:rPr>
              <a:t>확인할</a:t>
            </a:r>
            <a:r>
              <a:rPr lang="ko" b="1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수 있다</a:t>
            </a:r>
            <a:r>
              <a:rPr lang="ko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u="none" strike="noStrike" cap="none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214312" marR="0" lvl="0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b="1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종 다양성 지수가 도시화 정도와 반비례</a:t>
            </a:r>
            <a:r>
              <a:rPr lang="ko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하는 경향을 보</a:t>
            </a:r>
            <a:r>
              <a:rPr lang="ko" dirty="0">
                <a:latin typeface="Cambria"/>
                <a:ea typeface="Cambria"/>
                <a:cs typeface="Cambria"/>
                <a:sym typeface="Cambria"/>
              </a:rPr>
              <a:t>인다는 점에서, 기존 인구 밀도를 이용한 도시화 지표와는 차별화된 도시화 </a:t>
            </a:r>
            <a:r>
              <a:rPr lang="ko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지표로도 활용 </a:t>
            </a:r>
            <a:r>
              <a:rPr lang="ko" dirty="0">
                <a:latin typeface="Cambria"/>
                <a:ea typeface="Cambria"/>
                <a:cs typeface="Cambria"/>
                <a:sym typeface="Cambria"/>
              </a:rPr>
              <a:t>가능성이 있다고 판단된다.</a:t>
            </a:r>
            <a:r>
              <a:rPr lang="ko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0" name="Google Shape;300;p47"/>
          <p:cNvSpPr txBox="1">
            <a:spLocks noGrp="1"/>
          </p:cNvSpPr>
          <p:nvPr>
            <p:ph type="title"/>
          </p:nvPr>
        </p:nvSpPr>
        <p:spPr>
          <a:xfrm>
            <a:off x="251997" y="3264450"/>
            <a:ext cx="864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ko" sz="2000"/>
              <a:t>향후 연구 방향</a:t>
            </a:r>
            <a:endParaRPr sz="2000"/>
          </a:p>
        </p:txBody>
      </p:sp>
      <p:sp>
        <p:nvSpPr>
          <p:cNvPr id="301" name="Google Shape;301;p47"/>
          <p:cNvSpPr txBox="1"/>
          <p:nvPr/>
        </p:nvSpPr>
        <p:spPr>
          <a:xfrm>
            <a:off x="252000" y="3697150"/>
            <a:ext cx="864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214312" marR="0" lvl="0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>
                <a:latin typeface="Cambria"/>
                <a:ea typeface="Cambria"/>
                <a:cs typeface="Cambria"/>
                <a:sym typeface="Cambria"/>
              </a:rPr>
              <a:t>매미 생태에 영향을 미치는 요인을 바탕으로 지역 생태계를 진단하고 이를 검정하는 과정이 필요하다.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4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5. Lessons Learned</a:t>
            </a:r>
            <a:endParaRPr sz="2000"/>
          </a:p>
        </p:txBody>
      </p:sp>
      <p:sp>
        <p:nvSpPr>
          <p:cNvPr id="307" name="Google Shape;307;p48"/>
          <p:cNvSpPr txBox="1">
            <a:spLocks noGrp="1"/>
          </p:cNvSpPr>
          <p:nvPr>
            <p:ph type="body" idx="1"/>
          </p:nvPr>
        </p:nvSpPr>
        <p:spPr>
          <a:xfrm>
            <a:off x="252047" y="504826"/>
            <a:ext cx="8640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308" name="Google Shape;308;p48"/>
          <p:cNvSpPr txBox="1"/>
          <p:nvPr/>
        </p:nvSpPr>
        <p:spPr>
          <a:xfrm>
            <a:off x="685350" y="1024625"/>
            <a:ext cx="354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9" name="Google Shape;309;p48"/>
          <p:cNvPicPr preferRelativeResize="0"/>
          <p:nvPr/>
        </p:nvPicPr>
        <p:blipFill rotWithShape="1">
          <a:blip r:embed="rId3">
            <a:alphaModFix/>
          </a:blip>
          <a:srcRect l="156223" t="59196" r="-92102" b="-1664"/>
          <a:stretch/>
        </p:blipFill>
        <p:spPr>
          <a:xfrm>
            <a:off x="5591356" y="3263875"/>
            <a:ext cx="674075" cy="1727227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8"/>
          <p:cNvSpPr txBox="1"/>
          <p:nvPr/>
        </p:nvSpPr>
        <p:spPr>
          <a:xfrm>
            <a:off x="1497950" y="1148100"/>
            <a:ext cx="7683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ko">
                <a:latin typeface="Cambria"/>
                <a:ea typeface="Cambria"/>
                <a:cs typeface="Cambria"/>
                <a:sym typeface="Cambria"/>
              </a:rPr>
              <a:t>이번 대회를 통해서 단순히 분석을 하는 것보다는, “왜" 이 분석을 진행했는지, 분석 결과를 통해서 “우리는 무엇을 할 수 있을지?” 등이 더 중요하는 것을 배웠습니다. 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ko">
                <a:latin typeface="Cambria"/>
                <a:ea typeface="Cambria"/>
                <a:cs typeface="Cambria"/>
                <a:sym typeface="Cambria"/>
              </a:rPr>
              <a:t>심사위원분들의 평가를 통해 부족한 점을 깨닫고 한층 성장할 수 있는 좋은 기회였습니다. 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11" name="Google Shape;311;p48"/>
          <p:cNvSpPr txBox="1"/>
          <p:nvPr/>
        </p:nvSpPr>
        <p:spPr>
          <a:xfrm>
            <a:off x="448200" y="3263875"/>
            <a:ext cx="6515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ko">
                <a:latin typeface="Cambria"/>
                <a:ea typeface="Cambria"/>
                <a:cs typeface="Cambria"/>
                <a:sym typeface="Cambria"/>
              </a:rPr>
              <a:t>생물다양성이라는 주제가 광범위한 만큼 접근하기가 어려웠는데, 이번 공모전을 통해서 매미라는 개체를 통해 주제에 대한 접근성을 높인 것 같습니다.  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ko">
                <a:latin typeface="Cambria"/>
                <a:ea typeface="Cambria"/>
                <a:cs typeface="Cambria"/>
                <a:sym typeface="Cambria"/>
              </a:rPr>
              <a:t>생물 종에 대한 관심을 넓히는 계기가 되었습니다. 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12" name="Google Shape;31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174552" y="3047178"/>
            <a:ext cx="1431276" cy="13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8"/>
          <p:cNvSpPr txBox="1"/>
          <p:nvPr/>
        </p:nvSpPr>
        <p:spPr>
          <a:xfrm>
            <a:off x="503750" y="2401375"/>
            <a:ext cx="7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FFE599"/>
                </a:highlight>
              </a:rPr>
              <a:t>기지원</a:t>
            </a:r>
            <a:endParaRPr>
              <a:highlight>
                <a:srgbClr val="FFE599"/>
              </a:highlight>
            </a:endParaRPr>
          </a:p>
        </p:txBody>
      </p:sp>
      <p:sp>
        <p:nvSpPr>
          <p:cNvPr id="314" name="Google Shape;314;p48"/>
          <p:cNvSpPr txBox="1"/>
          <p:nvPr/>
        </p:nvSpPr>
        <p:spPr>
          <a:xfrm>
            <a:off x="7620038" y="4494168"/>
            <a:ext cx="84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highlight>
                  <a:srgbClr val="FFE599"/>
                </a:highlight>
              </a:rPr>
              <a:t>박지원</a:t>
            </a:r>
            <a:endParaRPr dirty="0">
              <a:highlight>
                <a:srgbClr val="FFE599"/>
              </a:highlight>
            </a:endParaRPr>
          </a:p>
        </p:txBody>
      </p:sp>
      <p:pic>
        <p:nvPicPr>
          <p:cNvPr id="315" name="Google Shape;31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050" y="965550"/>
            <a:ext cx="1327675" cy="12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4"/>
          <p:cNvGrpSpPr/>
          <p:nvPr/>
        </p:nvGrpSpPr>
        <p:grpSpPr>
          <a:xfrm>
            <a:off x="1386555" y="345528"/>
            <a:ext cx="6370884" cy="4307892"/>
            <a:chOff x="2603854" y="946833"/>
            <a:chExt cx="4698292" cy="4966443"/>
          </a:xfrm>
        </p:grpSpPr>
        <p:sp>
          <p:nvSpPr>
            <p:cNvPr id="102" name="Google Shape;102;p24"/>
            <p:cNvSpPr/>
            <p:nvPr/>
          </p:nvSpPr>
          <p:spPr>
            <a:xfrm>
              <a:off x="2603854" y="1108117"/>
              <a:ext cx="4698292" cy="4805159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9125" tIns="39550" rIns="79125" bIns="39550" anchor="ctr" anchorCtr="0">
              <a:noAutofit/>
            </a:bodyPr>
            <a:lstStyle/>
            <a:p>
              <a:pPr marL="76200" marR="0" lvl="0" indent="-76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mbria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03" name="Google Shape;103;p24"/>
            <p:cNvSpPr txBox="1"/>
            <p:nvPr/>
          </p:nvSpPr>
          <p:spPr>
            <a:xfrm>
              <a:off x="4513241" y="946833"/>
              <a:ext cx="745800" cy="41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4625" tIns="39550" rIns="124625" bIns="3955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mbria"/>
                <a:buNone/>
              </a:pPr>
              <a:r>
                <a:rPr lang="ko" sz="1800" b="1" i="0" u="none" strike="noStrike" cap="non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목  차</a:t>
              </a:r>
              <a:endParaRPr sz="1800" b="1"/>
            </a:p>
          </p:txBody>
        </p:sp>
      </p:grpSp>
      <p:graphicFrame>
        <p:nvGraphicFramePr>
          <p:cNvPr id="104" name="Google Shape;104;p24"/>
          <p:cNvGraphicFramePr/>
          <p:nvPr/>
        </p:nvGraphicFramePr>
        <p:xfrm>
          <a:off x="1931752" y="1044173"/>
          <a:ext cx="4750000" cy="2910600"/>
        </p:xfrm>
        <a:graphic>
          <a:graphicData uri="http://schemas.openxmlformats.org/drawingml/2006/table">
            <a:tbl>
              <a:tblPr>
                <a:noFill/>
                <a:tableStyleId>{0A40AC99-D2F8-4BDC-A972-116E4D601AB2}</a:tableStyleId>
              </a:tblPr>
              <a:tblGrid>
                <a:gridCol w="88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51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u="none" strike="noStrike" cap="none">
                          <a:solidFill>
                            <a:schemeClr val="dk1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1.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L="84425" marR="84425" marT="67500" marB="67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solidFill>
                            <a:schemeClr val="dk1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팀 소개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L="84425" marR="84425" marT="67500" marB="67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u="none" strike="noStrike" cap="none">
                          <a:solidFill>
                            <a:schemeClr val="dk1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2.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L="84425" marR="84425" marT="67500" marB="67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solidFill>
                            <a:schemeClr val="dk1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주제 선정 배경 </a:t>
                      </a:r>
                      <a:endParaRPr sz="2000"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L="84425" marR="84425" marT="67500" marB="67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1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u="none" strike="noStrike" cap="none">
                          <a:solidFill>
                            <a:schemeClr val="dk1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3.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L="84425" marR="84425" marT="67500" marB="67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solidFill>
                            <a:schemeClr val="dk1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데이터 전처리</a:t>
                      </a:r>
                      <a:endParaRPr sz="2000"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L="84425" marR="84425" marT="67500" marB="67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1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u="none" strike="noStrike" cap="none">
                          <a:solidFill>
                            <a:schemeClr val="dk1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4.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L="84425" marR="84425" marT="67500" marB="67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시각화</a:t>
                      </a:r>
                      <a:endParaRPr sz="2000"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L="84425" marR="84425" marT="67500" marB="67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1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solidFill>
                            <a:schemeClr val="dk1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5.</a:t>
                      </a:r>
                      <a:endParaRPr sz="2000">
                        <a:solidFill>
                          <a:schemeClr val="dk1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L="84425" marR="84425" marT="67500" marB="67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결론</a:t>
                      </a:r>
                      <a:endParaRPr sz="2000"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L="84425" marR="84425" marT="67500" marB="67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1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solidFill>
                            <a:schemeClr val="dk1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6.</a:t>
                      </a:r>
                      <a:endParaRPr sz="2000">
                        <a:solidFill>
                          <a:schemeClr val="dk1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L="84425" marR="84425" marT="67500" marB="67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Q&amp;A</a:t>
                      </a:r>
                      <a:endParaRPr sz="2000"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L="84425" marR="84425" marT="67500" marB="67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4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5. Lessons Learned</a:t>
            </a:r>
            <a:endParaRPr sz="2000"/>
          </a:p>
        </p:txBody>
      </p:sp>
      <p:sp>
        <p:nvSpPr>
          <p:cNvPr id="321" name="Google Shape;321;p49"/>
          <p:cNvSpPr txBox="1">
            <a:spLocks noGrp="1"/>
          </p:cNvSpPr>
          <p:nvPr>
            <p:ph type="body" idx="1"/>
          </p:nvPr>
        </p:nvSpPr>
        <p:spPr>
          <a:xfrm>
            <a:off x="252047" y="504826"/>
            <a:ext cx="8640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322" name="Google Shape;322;p49"/>
          <p:cNvSpPr txBox="1"/>
          <p:nvPr/>
        </p:nvSpPr>
        <p:spPr>
          <a:xfrm>
            <a:off x="685350" y="1024625"/>
            <a:ext cx="354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3" name="Google Shape;323;p49"/>
          <p:cNvPicPr preferRelativeResize="0"/>
          <p:nvPr/>
        </p:nvPicPr>
        <p:blipFill rotWithShape="1">
          <a:blip r:embed="rId3">
            <a:alphaModFix/>
          </a:blip>
          <a:srcRect l="156223" t="59196" r="-92102" b="-1664"/>
          <a:stretch/>
        </p:blipFill>
        <p:spPr>
          <a:xfrm>
            <a:off x="5591356" y="3263875"/>
            <a:ext cx="674075" cy="1727227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9"/>
          <p:cNvSpPr txBox="1"/>
          <p:nvPr/>
        </p:nvSpPr>
        <p:spPr>
          <a:xfrm>
            <a:off x="1334250" y="1224675"/>
            <a:ext cx="7683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ko">
                <a:latin typeface="Cambria"/>
                <a:ea typeface="Cambria"/>
                <a:cs typeface="Cambria"/>
                <a:sym typeface="Cambria"/>
              </a:rPr>
              <a:t>초점을 두었던 매미 종에 대해 데이터 분석적 사고를 가지고 상관관계를 파악하는 것은 매우 흥미로웠습니다. 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ko">
                <a:latin typeface="Cambria"/>
                <a:ea typeface="Cambria"/>
                <a:cs typeface="Cambria"/>
                <a:sym typeface="Cambria"/>
              </a:rPr>
              <a:t>시민과학자의 데이터에서 이제까지 몰랐던 다양한 생물종들까지 접할 수 있어 생물다양성을 필히 보존해야 한다는 생각을 되새길 수 있었습니다.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5" name="Google Shape;325;p49"/>
          <p:cNvSpPr txBox="1"/>
          <p:nvPr/>
        </p:nvSpPr>
        <p:spPr>
          <a:xfrm>
            <a:off x="549150" y="2309025"/>
            <a:ext cx="78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FFE599"/>
                </a:highlight>
              </a:rPr>
              <a:t>유영서</a:t>
            </a:r>
            <a:endParaRPr>
              <a:highlight>
                <a:srgbClr val="FFE599"/>
              </a:highlight>
            </a:endParaRPr>
          </a:p>
        </p:txBody>
      </p:sp>
      <p:sp>
        <p:nvSpPr>
          <p:cNvPr id="326" name="Google Shape;326;p49"/>
          <p:cNvSpPr txBox="1"/>
          <p:nvPr/>
        </p:nvSpPr>
        <p:spPr>
          <a:xfrm>
            <a:off x="7574000" y="4142450"/>
            <a:ext cx="84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FFE599"/>
                </a:highlight>
              </a:rPr>
              <a:t>김윤진</a:t>
            </a:r>
            <a:endParaRPr>
              <a:highlight>
                <a:srgbClr val="FFE599"/>
              </a:highlight>
            </a:endParaRPr>
          </a:p>
        </p:txBody>
      </p:sp>
      <p:pic>
        <p:nvPicPr>
          <p:cNvPr id="327" name="Google Shape;32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275" y="982300"/>
            <a:ext cx="1230876" cy="11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9"/>
          <p:cNvSpPr txBox="1"/>
          <p:nvPr/>
        </p:nvSpPr>
        <p:spPr>
          <a:xfrm>
            <a:off x="381650" y="3117000"/>
            <a:ext cx="67560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●"/>
            </a:pPr>
            <a:r>
              <a:rPr lang="ko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Raw data로 주제 선정부터 데이터 가공, 분석까지 진행하는 것은 처음이었는데 생각보다 좋은 정보들이 도출되어 신기했고 다양한 분석을 적용해볼 수 있어 좋았습니다. 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●"/>
            </a:pPr>
            <a:r>
              <a:rPr lang="ko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구체적인 피드백을 통해 보완점을 생각해볼 수 있는 기회가 되었습니다.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29" name="Google Shape;32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230300" y="2709225"/>
            <a:ext cx="1433225" cy="143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/>
          <p:nvPr/>
        </p:nvSpPr>
        <p:spPr>
          <a:xfrm>
            <a:off x="1713836" y="1960044"/>
            <a:ext cx="5716327" cy="99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Cambria"/>
              <a:buNone/>
            </a:pPr>
            <a:r>
              <a:rPr lang="ko" sz="6900" b="1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Q &amp; A</a:t>
            </a:r>
            <a:endParaRPr sz="6900" b="1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39908" cy="30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/>
              <a:t>1. </a:t>
            </a:r>
            <a:r>
              <a:rPr lang="ko" sz="2000" dirty="0">
                <a:latin typeface="+mn-ea"/>
                <a:ea typeface="+mn-ea"/>
              </a:rPr>
              <a:t>팀 소개</a:t>
            </a:r>
            <a:endParaRPr sz="2000" dirty="0">
              <a:latin typeface="+mn-ea"/>
              <a:ea typeface="+mn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7C3BB9-A79B-B77B-EB10-38A09263F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2" name="Object 1" descr="preencoded.png">
            <a:extLst>
              <a:ext uri="{FF2B5EF4-FFF2-40B4-BE49-F238E27FC236}">
                <a16:creationId xmlns:a16="http://schemas.microsoft.com/office/drawing/2014/main" id="{47245493-9570-6EFA-261A-93E3D54D6F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34"/>
          <a:stretch/>
        </p:blipFill>
        <p:spPr>
          <a:xfrm>
            <a:off x="0" y="558800"/>
            <a:ext cx="9144000" cy="45759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4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/>
              <a:t>2. </a:t>
            </a:r>
            <a:r>
              <a:rPr lang="ko" sz="2000" dirty="0">
                <a:latin typeface="+mj-ea"/>
                <a:ea typeface="+mj-ea"/>
              </a:rPr>
              <a:t>주제 선정 배경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117" name="Google Shape;117;p26"/>
          <p:cNvSpPr txBox="1">
            <a:spLocks noGrp="1"/>
          </p:cNvSpPr>
          <p:nvPr>
            <p:ph type="body" idx="1"/>
          </p:nvPr>
        </p:nvSpPr>
        <p:spPr>
          <a:xfrm>
            <a:off x="252047" y="504826"/>
            <a:ext cx="8640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200"/>
          </a:p>
        </p:txBody>
      </p:sp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E3BF3A52-EBF7-0387-CE87-284C77EDC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00"/>
          <a:stretch/>
        </p:blipFill>
        <p:spPr>
          <a:xfrm>
            <a:off x="-1" y="609600"/>
            <a:ext cx="9159483" cy="45338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4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/>
              <a:t>3. </a:t>
            </a:r>
            <a:r>
              <a:rPr lang="ko" sz="2000" dirty="0">
                <a:latin typeface="+mj-ea"/>
                <a:ea typeface="+mj-ea"/>
              </a:rPr>
              <a:t>데이터 전처리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124" name="Google Shape;124;p27"/>
          <p:cNvSpPr txBox="1">
            <a:spLocks noGrp="1"/>
          </p:cNvSpPr>
          <p:nvPr>
            <p:ph type="body" idx="1"/>
          </p:nvPr>
        </p:nvSpPr>
        <p:spPr>
          <a:xfrm>
            <a:off x="252047" y="504826"/>
            <a:ext cx="8640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200"/>
          </a:p>
        </p:txBody>
      </p:sp>
      <p:sp>
        <p:nvSpPr>
          <p:cNvPr id="128" name="Google Shape;128;p27"/>
          <p:cNvSpPr txBox="1"/>
          <p:nvPr/>
        </p:nvSpPr>
        <p:spPr>
          <a:xfrm>
            <a:off x="4164175" y="2481675"/>
            <a:ext cx="416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ko">
                <a:latin typeface="Cambria"/>
                <a:ea typeface="Cambria"/>
                <a:cs typeface="Cambria"/>
                <a:sym typeface="Cambria"/>
              </a:rPr>
              <a:t>Int/Float형 변수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863F820E-AEEC-17D6-AB1B-110C195F4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68"/>
          <a:stretch/>
        </p:blipFill>
        <p:spPr>
          <a:xfrm>
            <a:off x="0" y="622299"/>
            <a:ext cx="9144000" cy="45124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4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4. 시각화</a:t>
            </a:r>
            <a:endParaRPr sz="2000"/>
          </a:p>
        </p:txBody>
      </p:sp>
      <p:sp>
        <p:nvSpPr>
          <p:cNvPr id="157" name="Google Shape;157;p30"/>
          <p:cNvSpPr txBox="1">
            <a:spLocks noGrp="1"/>
          </p:cNvSpPr>
          <p:nvPr>
            <p:ph type="body" idx="1"/>
          </p:nvPr>
        </p:nvSpPr>
        <p:spPr>
          <a:xfrm>
            <a:off x="252047" y="496401"/>
            <a:ext cx="8640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(1) 전체 매미 수 시각화</a:t>
            </a:r>
            <a:endParaRPr sz="1700"/>
          </a:p>
        </p:txBody>
      </p:sp>
      <p:pic>
        <p:nvPicPr>
          <p:cNvPr id="158" name="Google Shape;1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75" y="945150"/>
            <a:ext cx="8328652" cy="26352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4" name="Google Shape;164;p30"/>
          <p:cNvGraphicFramePr/>
          <p:nvPr/>
        </p:nvGraphicFramePr>
        <p:xfrm>
          <a:off x="1570775" y="3671200"/>
          <a:ext cx="5696900" cy="1401990"/>
        </p:xfrm>
        <a:graphic>
          <a:graphicData uri="http://schemas.openxmlformats.org/drawingml/2006/table">
            <a:tbl>
              <a:tblPr>
                <a:noFill/>
                <a:tableStyleId>{50DA60A1-6EAD-4A28-B450-5FE724BF093E}</a:tableStyleId>
              </a:tblPr>
              <a:tblGrid>
                <a:gridCol w="142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4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4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연도 </a:t>
                      </a:r>
                      <a:endParaRPr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매미 수 </a:t>
                      </a:r>
                      <a:endParaRPr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관찰자 수 </a:t>
                      </a:r>
                      <a:endParaRPr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관찰자 당 매미 수 </a:t>
                      </a:r>
                      <a:endParaRPr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2018~2019</a:t>
                      </a:r>
                      <a:endParaRPr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4418</a:t>
                      </a:r>
                      <a:endParaRPr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3387</a:t>
                      </a:r>
                      <a:endParaRPr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1.3</a:t>
                      </a:r>
                      <a:endParaRPr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2020~2021</a:t>
                      </a:r>
                      <a:endParaRPr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3027</a:t>
                      </a:r>
                      <a:endParaRPr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2648</a:t>
                      </a:r>
                      <a:endParaRPr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1.14</a:t>
                      </a:r>
                      <a:endParaRPr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4952C2C1-6D0C-A90D-798A-EA5100D4AE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6"/>
          <a:stretch/>
        </p:blipFill>
        <p:spPr>
          <a:xfrm>
            <a:off x="68224" y="0"/>
            <a:ext cx="8891953" cy="51522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4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4. 시각화</a:t>
            </a:r>
            <a:endParaRPr sz="2000"/>
          </a:p>
        </p:txBody>
      </p:sp>
      <p:sp>
        <p:nvSpPr>
          <p:cNvPr id="180" name="Google Shape;180;p32"/>
          <p:cNvSpPr txBox="1">
            <a:spLocks noGrp="1"/>
          </p:cNvSpPr>
          <p:nvPr>
            <p:ph type="body" idx="1"/>
          </p:nvPr>
        </p:nvSpPr>
        <p:spPr>
          <a:xfrm>
            <a:off x="252047" y="504826"/>
            <a:ext cx="8640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(2) 매미 관측 시계열 그래프</a:t>
            </a:r>
            <a:endParaRPr sz="1700"/>
          </a:p>
        </p:txBody>
      </p:sp>
      <p:pic>
        <p:nvPicPr>
          <p:cNvPr id="181" name="Google Shape;18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907" y="1537129"/>
            <a:ext cx="4536504" cy="331571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2"/>
          <p:cNvSpPr txBox="1"/>
          <p:nvPr/>
        </p:nvSpPr>
        <p:spPr>
          <a:xfrm>
            <a:off x="809698" y="1170417"/>
            <a:ext cx="77397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27000" rIns="68575" bIns="27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매미의 전반적인 출현 기간이 늦어지면서 활동 기간이 감소한 것을 확인할 수 있다.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183" name="Google Shape;183;p32"/>
          <p:cNvGraphicFramePr/>
          <p:nvPr/>
        </p:nvGraphicFramePr>
        <p:xfrm>
          <a:off x="5191411" y="2523082"/>
          <a:ext cx="3297675" cy="899400"/>
        </p:xfrm>
        <a:graphic>
          <a:graphicData uri="http://schemas.openxmlformats.org/drawingml/2006/table">
            <a:tbl>
              <a:tblPr firstRow="1" bandRow="1">
                <a:noFill/>
                <a:tableStyleId>{1C76C669-F557-4747-92B5-226D20242C96}</a:tableStyleId>
              </a:tblPr>
              <a:tblGrid>
                <a:gridCol w="210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0" u="none" strike="noStrike" cap="none">
                          <a:solidFill>
                            <a:srgbClr val="000000"/>
                          </a:solidFill>
                        </a:rPr>
                        <a:t>털매미, 소요산매미(여름 초)</a:t>
                      </a:r>
                      <a:endParaRPr sz="900" b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0" u="none" strike="noStrike" cap="none">
                          <a:solidFill>
                            <a:srgbClr val="000000"/>
                          </a:solidFill>
                        </a:rPr>
                        <a:t>활동 시기 늦어짐</a:t>
                      </a:r>
                      <a:endParaRPr sz="900" b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>
                    <a:solidFill>
                      <a:srgbClr val="E3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0" u="none" strike="noStrike" cap="none">
                          <a:solidFill>
                            <a:srgbClr val="000000"/>
                          </a:solidFill>
                        </a:rPr>
                        <a:t>참매미,말매미,쓰름매미(여름 중기)</a:t>
                      </a:r>
                      <a:endParaRPr sz="900" b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0" u="none" strike="noStrike" cap="none">
                          <a:solidFill>
                            <a:srgbClr val="000000"/>
                          </a:solidFill>
                        </a:rPr>
                        <a:t>활동 시기 빨라짐</a:t>
                      </a:r>
                      <a:endParaRPr sz="900" b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>
                    <a:solidFill>
                      <a:srgbClr val="E3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0" u="none" strike="noStrike" cap="none">
                          <a:solidFill>
                            <a:srgbClr val="000000"/>
                          </a:solidFill>
                        </a:rPr>
                        <a:t>늦털매미(여름 말)</a:t>
                      </a:r>
                      <a:endParaRPr sz="900" b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0" u="none" strike="noStrike" cap="none">
                          <a:solidFill>
                            <a:srgbClr val="000000"/>
                          </a:solidFill>
                        </a:rPr>
                        <a:t>활동 시기 빨라짐</a:t>
                      </a:r>
                      <a:endParaRPr sz="900" b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>
                    <a:solidFill>
                      <a:srgbClr val="E3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5D3948AD-F294-6C4A-6E40-F7BFB6B4C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710"/>
            <a:ext cx="9159482" cy="51522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4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4. 시각화</a:t>
            </a:r>
            <a:endParaRPr sz="2000"/>
          </a:p>
        </p:txBody>
      </p:sp>
      <p:sp>
        <p:nvSpPr>
          <p:cNvPr id="216" name="Google Shape;216;p36"/>
          <p:cNvSpPr txBox="1">
            <a:spLocks noGrp="1"/>
          </p:cNvSpPr>
          <p:nvPr>
            <p:ph type="body" idx="1"/>
          </p:nvPr>
        </p:nvSpPr>
        <p:spPr>
          <a:xfrm>
            <a:off x="252047" y="504826"/>
            <a:ext cx="8640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(3) 서식지에 따른 매미 종별 분포 </a:t>
            </a:r>
            <a:endParaRPr sz="1700"/>
          </a:p>
        </p:txBody>
      </p:sp>
      <p:sp>
        <p:nvSpPr>
          <p:cNvPr id="217" name="Google Shape;217;p36"/>
          <p:cNvSpPr txBox="1"/>
          <p:nvPr/>
        </p:nvSpPr>
        <p:spPr>
          <a:xfrm>
            <a:off x="1199281" y="4235729"/>
            <a:ext cx="7609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mbria"/>
              <a:buChar char="●"/>
            </a:pPr>
            <a:r>
              <a:rPr lang="ko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관측 장소에 따라 매미 종별 분포가 다르고 </a:t>
            </a:r>
            <a:r>
              <a:rPr lang="ko" b="1" i="0" u="none" strike="noStrike" cap="none">
                <a:solidFill>
                  <a:srgbClr val="000000"/>
                </a:solidFill>
                <a:highlight>
                  <a:srgbClr val="FFD966"/>
                </a:highlight>
                <a:latin typeface="Cambria"/>
                <a:ea typeface="Cambria"/>
                <a:cs typeface="Cambria"/>
                <a:sym typeface="Cambria"/>
              </a:rPr>
              <a:t>도심지로 갈수록 참매미, 말매미의 비율이 우세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mbria"/>
              <a:buChar char="●"/>
            </a:pPr>
            <a:r>
              <a:rPr lang="ko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종별 분포가 균등하지 못한 것을 확인 가능</a:t>
            </a:r>
            <a:endParaRPr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725" y="871575"/>
            <a:ext cx="3364149" cy="336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1075" y="871575"/>
            <a:ext cx="3364149" cy="336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24090BF4-A9A3-BF3C-798C-6CB7755AD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8710"/>
            <a:ext cx="9159484" cy="51522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AD440-0A6D-3001-B68C-76A6987F8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1E8692-5968-5EC7-0C40-535EE360D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Object 1" descr="preencoded.png">
            <a:extLst>
              <a:ext uri="{FF2B5EF4-FFF2-40B4-BE49-F238E27FC236}">
                <a16:creationId xmlns:a16="http://schemas.microsoft.com/office/drawing/2014/main" id="{B282BDC6-2608-63FA-5015-300173079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70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9931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SK보고서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826</Words>
  <Application>Microsoft Office PowerPoint</Application>
  <PresentationFormat>화면 슬라이드 쇼(16:9)</PresentationFormat>
  <Paragraphs>131</Paragraphs>
  <Slides>21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Cambria</vt:lpstr>
      <vt:lpstr>Malgun Gothic</vt:lpstr>
      <vt:lpstr>Tahoma</vt:lpstr>
      <vt:lpstr>Arial</vt:lpstr>
      <vt:lpstr>Malgun Gothic</vt:lpstr>
      <vt:lpstr>Calibri</vt:lpstr>
      <vt:lpstr>NanumGothic ExtraBold</vt:lpstr>
      <vt:lpstr>Simple Light</vt:lpstr>
      <vt:lpstr>2_SK보고서</vt:lpstr>
      <vt:lpstr>PowerPoint 프레젠테이션</vt:lpstr>
      <vt:lpstr>PowerPoint 프레젠테이션</vt:lpstr>
      <vt:lpstr>1. 팀 소개</vt:lpstr>
      <vt:lpstr>2. 주제 선정 배경</vt:lpstr>
      <vt:lpstr>3. 데이터 전처리</vt:lpstr>
      <vt:lpstr>4. 시각화</vt:lpstr>
      <vt:lpstr>4. 시각화</vt:lpstr>
      <vt:lpstr>4. 시각화</vt:lpstr>
      <vt:lpstr>PowerPoint 프레젠테이션</vt:lpstr>
      <vt:lpstr>PowerPoint 프레젠테이션</vt:lpstr>
      <vt:lpstr>4. 시각화</vt:lpstr>
      <vt:lpstr>4. 시각화  기온, 습도에 따른 매미 분포</vt:lpstr>
      <vt:lpstr>PowerPoint 프레젠테이션</vt:lpstr>
      <vt:lpstr>4. 시각화  매미 지도</vt:lpstr>
      <vt:lpstr>4. 시각화  매미 지도</vt:lpstr>
      <vt:lpstr>4. 시각화  매미 지도</vt:lpstr>
      <vt:lpstr>4. 시각화  매미 지도</vt:lpstr>
      <vt:lpstr>5. 결론</vt:lpstr>
      <vt:lpstr>5. Lessons Learned</vt:lpstr>
      <vt:lpstr>5. Lessons Learned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유 영서</cp:lastModifiedBy>
  <cp:revision>2</cp:revision>
  <dcterms:modified xsi:type="dcterms:W3CDTF">2022-12-28T05:39:47Z</dcterms:modified>
</cp:coreProperties>
</file>